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2" r:id="rId5"/>
    <p:sldId id="263" r:id="rId6"/>
    <p:sldId id="258" r:id="rId7"/>
    <p:sldId id="259" r:id="rId8"/>
    <p:sldId id="264" r:id="rId9"/>
    <p:sldId id="260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117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3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2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4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7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2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3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6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8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A8CC-AC74-4D1D-B37B-02120C9EE1A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0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4441"/>
            <a:ext cx="7772400" cy="1802631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fr-FR" dirty="0" smtClean="0"/>
              <a:t>Coron</a:t>
            </a:r>
            <a:r>
              <a:rPr lang="en-GB" dirty="0" err="1" smtClean="0"/>
              <a:t>aviruses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723851"/>
              </p:ext>
            </p:extLst>
          </p:nvPr>
        </p:nvGraphicFramePr>
        <p:xfrm>
          <a:off x="9195" y="96292"/>
          <a:ext cx="175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Bitmap Image" r:id="rId3" imgW="3142857" imgH="2619048" progId="PBrush">
                  <p:embed/>
                </p:oleObj>
              </mc:Choice>
              <mc:Fallback>
                <p:oleObj name="Bitmap Image" r:id="rId3" imgW="3142857" imgH="26190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5" y="96292"/>
                        <a:ext cx="17526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619672" y="0"/>
            <a:ext cx="576064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Republic of Lebanon</a:t>
            </a:r>
          </a:p>
          <a:p>
            <a:pPr algn="ctr"/>
            <a:r>
              <a:rPr lang="en-US" sz="2800" dirty="0" smtClean="0"/>
              <a:t>Ministry of Public Health</a:t>
            </a:r>
          </a:p>
          <a:p>
            <a:pPr algn="ctr"/>
            <a:r>
              <a:rPr lang="en-US" sz="2200" dirty="0" smtClean="0"/>
              <a:t>Epidemiological Surveillance Program</a:t>
            </a:r>
            <a:endParaRPr lang="ar-LB" sz="2200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699864"/>
          </a:xfrm>
        </p:spPr>
        <p:txBody>
          <a:bodyPr/>
          <a:lstStyle/>
          <a:p>
            <a:r>
              <a:rPr lang="en-US" dirty="0" smtClean="0"/>
              <a:t>Feb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2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Public Health Event of International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وفي </a:t>
            </a:r>
            <a:r>
              <a:rPr lang="ar-LB" dirty="0"/>
              <a:t>30 كانون الثاني 2020، اعتبرت منظمة الصحة العالمية ان ظهور فيروس التاجي / </a:t>
            </a:r>
            <a:r>
              <a:rPr lang="ar-LB" dirty="0" err="1"/>
              <a:t>الكورونا</a:t>
            </a:r>
            <a:r>
              <a:rPr lang="ar-LB" dirty="0"/>
              <a:t> المستجد 2019 كطارئة صحية دولية.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7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204864"/>
            <a:ext cx="4875223" cy="313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9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Coronavirus</a:t>
            </a:r>
          </a:p>
          <a:p>
            <a:pPr algn="l"/>
            <a:r>
              <a:rPr lang="en-US" dirty="0" smtClean="0"/>
              <a:t>Classical Viruses</a:t>
            </a:r>
          </a:p>
          <a:p>
            <a:pPr algn="l"/>
            <a:r>
              <a:rPr lang="en-US" dirty="0" smtClean="0"/>
              <a:t>Novel Viruses</a:t>
            </a:r>
          </a:p>
          <a:p>
            <a:pPr algn="l"/>
            <a:r>
              <a:rPr lang="en-US" dirty="0" smtClean="0"/>
              <a:t>Public Health Event of International Concern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770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Coronavirus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Family of viruses infecting humans and animals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Humans: infection of the respiratory tract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Humans, 2 groups: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Classic viruses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Novel viruses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3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Classi</a:t>
            </a:r>
            <a:r>
              <a:rPr lang="en-US" dirty="0" smtClean="0"/>
              <a:t>c Coronaviruses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Group of Classic Human Coronaviruses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Circulating among humans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Reservoir: Humans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Acute respiratory infection, usually mild, mainly in winter and spring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Examples: </a:t>
            </a:r>
            <a:r>
              <a:rPr lang="ar-LB" dirty="0" smtClean="0"/>
              <a:t> </a:t>
            </a:r>
            <a:r>
              <a:rPr lang="en-US" dirty="0" smtClean="0"/>
              <a:t>229E, NL63, OC43 and HKU1</a:t>
            </a:r>
            <a:endParaRPr lang="en-US" dirty="0"/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930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Novel / Invasive Coronaviruses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20472" cy="4525963"/>
          </a:xfrm>
        </p:spPr>
        <p:txBody>
          <a:bodyPr>
            <a:normAutofit/>
          </a:bodyPr>
          <a:lstStyle/>
          <a:p>
            <a:pPr lvl="0" algn="l"/>
            <a:r>
              <a:rPr lang="en-US" dirty="0" smtClean="0"/>
              <a:t>Group of Novel/Invasive Human Coronaviruses</a:t>
            </a:r>
          </a:p>
          <a:p>
            <a:pPr lvl="1" algn="l"/>
            <a:r>
              <a:rPr lang="en-US" dirty="0" smtClean="0"/>
              <a:t>Circulating in animals</a:t>
            </a:r>
          </a:p>
          <a:p>
            <a:pPr lvl="1" algn="l"/>
            <a:r>
              <a:rPr lang="en-US" dirty="0" smtClean="0"/>
              <a:t>Reservoirs: animals</a:t>
            </a:r>
          </a:p>
          <a:p>
            <a:pPr lvl="1" algn="l"/>
            <a:r>
              <a:rPr lang="en-US" dirty="0" smtClean="0"/>
              <a:t>Rarely affect humans</a:t>
            </a:r>
          </a:p>
          <a:p>
            <a:pPr lvl="1" algn="l"/>
            <a:r>
              <a:rPr lang="en-US" dirty="0" smtClean="0"/>
              <a:t>Examples:  </a:t>
            </a:r>
          </a:p>
          <a:p>
            <a:pPr lvl="2"/>
            <a:r>
              <a:rPr lang="en-US" dirty="0" smtClean="0"/>
              <a:t>Middle East Respiratory Syndrome Coronavirus: MER-</a:t>
            </a:r>
            <a:r>
              <a:rPr lang="en-US" dirty="0" err="1" smtClean="0"/>
              <a:t>CoV</a:t>
            </a:r>
            <a:endParaRPr lang="en-US" dirty="0" smtClean="0"/>
          </a:p>
          <a:p>
            <a:pPr lvl="2"/>
            <a:r>
              <a:rPr lang="en-US" dirty="0" smtClean="0"/>
              <a:t>Severe Acute Respiratory Syndrome Coronavirus: SARS-</a:t>
            </a:r>
            <a:r>
              <a:rPr lang="en-US" dirty="0" err="1" smtClean="0"/>
              <a:t>CoV</a:t>
            </a:r>
            <a:endParaRPr lang="en-US" dirty="0" smtClean="0"/>
          </a:p>
          <a:p>
            <a:pPr lvl="1"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9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en-US" dirty="0"/>
              <a:t>Novel / Invasive Coronaviruses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92434"/>
              </p:ext>
            </p:extLst>
          </p:nvPr>
        </p:nvGraphicFramePr>
        <p:xfrm>
          <a:off x="467544" y="1772816"/>
          <a:ext cx="8208912" cy="4546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656184"/>
                <a:gridCol w="1152128"/>
                <a:gridCol w="1296144"/>
                <a:gridCol w="1368152"/>
                <a:gridCol w="1368152"/>
              </a:tblGrid>
              <a:tr h="12564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Virus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Human cases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Deaths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Case fatality</a:t>
                      </a:r>
                      <a:r>
                        <a:rPr lang="en-US" sz="2400" baseline="0" dirty="0" smtClean="0"/>
                        <a:t> (%)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Number of affected</a:t>
                      </a:r>
                      <a:r>
                        <a:rPr lang="en-US" sz="2400" baseline="0" dirty="0" smtClean="0"/>
                        <a:t> countries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Period</a:t>
                      </a:r>
                      <a:endParaRPr lang="en-US" sz="2400" dirty="0"/>
                    </a:p>
                  </a:txBody>
                  <a:tcPr/>
                </a:tc>
              </a:tr>
              <a:tr h="14960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MERS-</a:t>
                      </a:r>
                      <a:r>
                        <a:rPr lang="en-US" sz="2400" dirty="0" err="1" smtClean="0"/>
                        <a:t>CoV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2494</a:t>
                      </a:r>
                    </a:p>
                    <a:p>
                      <a:pPr algn="ctr"/>
                      <a:r>
                        <a:rPr lang="en-US" sz="2400" dirty="0" smtClean="0"/>
                        <a:t>(up to Nov 2019)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 (up to Nov 2019)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Since 2012</a:t>
                      </a:r>
                      <a:endParaRPr lang="en-US" sz="2400" dirty="0"/>
                    </a:p>
                  </a:txBody>
                  <a:tcPr/>
                </a:tc>
              </a:tr>
              <a:tr h="149601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SARS-</a:t>
                      </a:r>
                      <a:r>
                        <a:rPr lang="en-US" sz="2400" dirty="0" err="1" smtClean="0"/>
                        <a:t>CoV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8096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774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2002-2004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56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2019-Novel Coronavirus</a:t>
            </a:r>
            <a:br>
              <a:rPr lang="en-US" dirty="0" smtClean="0"/>
            </a:br>
            <a:r>
              <a:rPr lang="en-US" dirty="0" smtClean="0"/>
              <a:t>COVID-19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2019 Novel Coronavirus: novel invasive virus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First human cases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China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December 2019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Cluster of 41 cases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Link with animal market in Wuhan City in Hubei Province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856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2019-Novel </a:t>
            </a:r>
            <a:r>
              <a:rPr lang="en-US" dirty="0" smtClean="0"/>
              <a:t>Coronavirus</a:t>
            </a:r>
            <a:br>
              <a:rPr lang="en-US" dirty="0" smtClean="0"/>
            </a:br>
            <a:r>
              <a:rPr lang="en-US" dirty="0"/>
              <a:t>COVID-19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Since, number of human cases is increasing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China: in Hubei province and other provinces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Outside China: 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</a:t>
            </a:r>
            <a:r>
              <a:rPr lang="en-US" dirty="0" smtClean="0"/>
              <a:t>ravel related cases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Or among </a:t>
            </a:r>
            <a:r>
              <a:rPr lang="en-US" dirty="0" smtClean="0"/>
              <a:t>contact of cases</a:t>
            </a:r>
          </a:p>
        </p:txBody>
      </p:sp>
    </p:spTree>
    <p:extLst>
      <p:ext uri="{BB962C8B-B14F-4D97-AF65-F5344CB8AC3E}">
        <p14:creationId xmlns:p14="http://schemas.microsoft.com/office/powerpoint/2010/main" val="344080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Public Health Event of International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Public Health Event of International Concern is declared by the Director General of the World Health Organization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declaration means: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Presence of expanding  cross border disease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Need fo</a:t>
            </a:r>
            <a:r>
              <a:rPr lang="en-US" dirty="0" smtClean="0"/>
              <a:t>r international coordination and collaboration to contain the disease</a:t>
            </a:r>
          </a:p>
        </p:txBody>
      </p:sp>
    </p:spTree>
    <p:extLst>
      <p:ext uri="{BB962C8B-B14F-4D97-AF65-F5344CB8AC3E}">
        <p14:creationId xmlns:p14="http://schemas.microsoft.com/office/powerpoint/2010/main" val="322856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296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Bitmap Image</vt:lpstr>
      <vt:lpstr>Coronaviruses</vt:lpstr>
      <vt:lpstr>Outline</vt:lpstr>
      <vt:lpstr>Coronavirus</vt:lpstr>
      <vt:lpstr>Classic Coronaviruses</vt:lpstr>
      <vt:lpstr>Novel / Invasive Coronaviruses</vt:lpstr>
      <vt:lpstr>Novel / Invasive Coronaviruses</vt:lpstr>
      <vt:lpstr>2019-Novel Coronavirus COVID-19</vt:lpstr>
      <vt:lpstr>2019-Novel Coronavirus COVID-19</vt:lpstr>
      <vt:lpstr>Public Health Event of International Concern</vt:lpstr>
      <vt:lpstr>Public Health Event of International Concern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الفيروسات التاجية Coronaviruses</dc:title>
  <dc:creator>NOG</dc:creator>
  <cp:lastModifiedBy>NOG</cp:lastModifiedBy>
  <cp:revision>7</cp:revision>
  <dcterms:created xsi:type="dcterms:W3CDTF">2020-02-03T18:56:57Z</dcterms:created>
  <dcterms:modified xsi:type="dcterms:W3CDTF">2020-02-17T19:10:21Z</dcterms:modified>
</cp:coreProperties>
</file>