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9" r:id="rId4"/>
    <p:sldId id="280" r:id="rId5"/>
    <p:sldId id="259" r:id="rId6"/>
    <p:sldId id="260" r:id="rId7"/>
    <p:sldId id="261" r:id="rId8"/>
    <p:sldId id="262" r:id="rId9"/>
    <p:sldId id="278" r:id="rId10"/>
    <p:sldId id="263" r:id="rId11"/>
    <p:sldId id="264" r:id="rId12"/>
    <p:sldId id="265" r:id="rId13"/>
    <p:sldId id="266" r:id="rId14"/>
    <p:sldId id="277" r:id="rId15"/>
    <p:sldId id="267" r:id="rId16"/>
    <p:sldId id="275" r:id="rId17"/>
    <p:sldId id="276" r:id="rId18"/>
    <p:sldId id="268" r:id="rId19"/>
    <p:sldId id="273" r:id="rId20"/>
    <p:sldId id="274" r:id="rId21"/>
    <p:sldId id="269" r:id="rId22"/>
    <p:sldId id="270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51" d="100"/>
          <a:sy n="51" d="100"/>
        </p:scale>
        <p:origin x="-1661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0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26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58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1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7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19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3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52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8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7C67-041F-4544-AECC-480B245F07FB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4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57C67-041F-4544-AECC-480B245F07FB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55DE8-1EA8-49AF-99EA-405180902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5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802631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dirty="0" smtClean="0"/>
              <a:t>2019-nCoV</a:t>
            </a:r>
            <a:r>
              <a:rPr lang="en-GB" dirty="0" smtClean="0"/>
              <a:t>: Questions &amp; </a:t>
            </a:r>
            <a:r>
              <a:rPr lang="en-GB" dirty="0" smtClean="0"/>
              <a:t>Answers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Feb 2020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533663"/>
              </p:ext>
            </p:extLst>
          </p:nvPr>
        </p:nvGraphicFramePr>
        <p:xfrm>
          <a:off x="9195" y="96292"/>
          <a:ext cx="175260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Bitmap Image" r:id="rId3" imgW="3142857" imgH="2619048" progId="PBrush">
                  <p:embed/>
                </p:oleObj>
              </mc:Choice>
              <mc:Fallback>
                <p:oleObj name="Bitmap Image" r:id="rId3" imgW="3142857" imgH="2619048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5" y="96292"/>
                        <a:ext cx="1752600" cy="146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619672" y="0"/>
            <a:ext cx="576064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Republic of Lebanon</a:t>
            </a:r>
          </a:p>
          <a:p>
            <a:pPr algn="ctr"/>
            <a:r>
              <a:rPr lang="en-US" sz="2800" dirty="0" smtClean="0"/>
              <a:t>Ministry of Public Health</a:t>
            </a:r>
          </a:p>
          <a:p>
            <a:pPr algn="ctr"/>
            <a:r>
              <a:rPr lang="en-US" sz="2200" dirty="0" smtClean="0"/>
              <a:t>Epidemiological Surveillance Program</a:t>
            </a:r>
            <a:endParaRPr lang="ar-LB" sz="2200" dirty="0" smtClean="0"/>
          </a:p>
        </p:txBody>
      </p:sp>
    </p:spTree>
    <p:extLst>
      <p:ext uri="{BB962C8B-B14F-4D97-AF65-F5344CB8AC3E}">
        <p14:creationId xmlns:p14="http://schemas.microsoft.com/office/powerpoint/2010/main" val="1518109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What to do if matching the case definition?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Is suspected case, then</a:t>
            </a:r>
          </a:p>
          <a:p>
            <a:pPr lvl="1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Enhanced infection control measures</a:t>
            </a:r>
          </a:p>
          <a:p>
            <a:pPr lvl="1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Notification to the MOPH</a:t>
            </a:r>
          </a:p>
          <a:p>
            <a:pPr lvl="1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Clinical specimen collection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5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What to do if confirmed case?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If case is confirmed, then there is need to: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Ensure needed case management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Ensure high infection control practice including isolation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Identify and follow up contacts including quarantine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The MOPH will notify the case to WHO and to the public</a:t>
            </a:r>
            <a:endParaRPr lang="en-US" dirty="0" smtClean="0"/>
          </a:p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5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rtl="1"/>
            <a:r>
              <a:rPr lang="en-US" dirty="0" smtClean="0"/>
              <a:t>Where confirmed cases are managed?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Confirmed cases are to be treated in hospital settings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With high infection control measures to prevent secondary cases</a:t>
            </a:r>
          </a:p>
        </p:txBody>
      </p:sp>
    </p:spTree>
    <p:extLst>
      <p:ext uri="{BB962C8B-B14F-4D97-AF65-F5344CB8AC3E}">
        <p14:creationId xmlns:p14="http://schemas.microsoft.com/office/powerpoint/2010/main" val="241395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What are needed infection control practices?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Infection control measures include: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Patient isolation up to remission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Standard, contact and droplets precautions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Airborne precautions are requested in case of aerosol generating procedures</a:t>
            </a:r>
            <a:r>
              <a:rPr lang="ar-LB" dirty="0"/>
              <a:t> </a:t>
            </a:r>
            <a:endParaRPr lang="en-US" dirty="0" smtClean="0"/>
          </a:p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5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What are needed infection control practices?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Infection control applied by the patient: </a:t>
            </a:r>
          </a:p>
          <a:p>
            <a:pPr lv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Cough etiquette, hand hygiene, use medical mask, avoid distance less than 2 m with others …</a:t>
            </a:r>
            <a:endParaRPr lang="en-US" dirty="0" smtClean="0"/>
          </a:p>
          <a:p>
            <a:pPr algn="l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Infection control applied by the contacts: </a:t>
            </a:r>
          </a:p>
          <a:p>
            <a:pPr lv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Hand hygiene, avoid hand touching eye, nose and mouth, avoid contact with ill persons (at least  2 m distancing), use medical masks when in contact with ill persons </a:t>
            </a:r>
          </a:p>
          <a:p>
            <a:pPr algn="l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Infection control applied by the healthcare workers:</a:t>
            </a:r>
          </a:p>
          <a:p>
            <a:pPr lv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Use of personal protective equipment </a:t>
            </a:r>
          </a:p>
          <a:p>
            <a:pPr algn="l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04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How to use medical mask?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Medical mask is used by: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Patient: to cover his/her respiratory droplets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Contact: to protect himself/herself from patient droplets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5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How to use medical mask?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85000" lnSpcReduction="20000"/>
          </a:bodyPr>
          <a:lstStyle/>
          <a:p>
            <a:pPr algn="l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For efficient use of medical mask, there is need to respect the following:</a:t>
            </a:r>
          </a:p>
          <a:p>
            <a:pPr lv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Wash hands before putting medical mask</a:t>
            </a:r>
          </a:p>
          <a:p>
            <a:pPr lv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Put the mask and adjust it on the nose and mouth</a:t>
            </a:r>
          </a:p>
          <a:p>
            <a:pPr lv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Avoid hand touching the external part of the mask</a:t>
            </a:r>
          </a:p>
          <a:p>
            <a:pPr lv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When removing it : via the edges/ties and avoid touching the front portion </a:t>
            </a:r>
          </a:p>
          <a:p>
            <a:pPr lv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Then wash hands</a:t>
            </a:r>
          </a:p>
          <a:p>
            <a:pPr lv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94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How to use medical mask?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Medical mask is to be changed when wet</a:t>
            </a:r>
          </a:p>
          <a:p>
            <a:pPr algn="l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Medical mask is single use material</a:t>
            </a:r>
          </a:p>
          <a:p>
            <a:pPr algn="l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8035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How virus is transmitted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2019-nCoV transmission is done as follow: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From human to human: 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Mainly via droplets (when talking, coughing, sneezing), by direct or indirect ways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Can be airborne in case of aerosol generating medical procedures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From animal to human: in Wuhan city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395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How virus is transmitted?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Incubation period: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Time interval between virus entry to illness onset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Usually 2 to 11 days (up to 14 days)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893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When suspecting 2019-nCoV </a:t>
            </a:r>
            <a:br>
              <a:rPr lang="en-US" dirty="0" smtClean="0"/>
            </a:br>
            <a:r>
              <a:rPr lang="en-US" dirty="0" smtClean="0"/>
              <a:t>(COVID-19) infection?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To suspect 2019-nCoV infection (COVID-19), we need to have: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Illness onset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Exposure</a:t>
            </a:r>
          </a:p>
        </p:txBody>
      </p:sp>
    </p:spTree>
    <p:extLst>
      <p:ext uri="{BB962C8B-B14F-4D97-AF65-F5344CB8AC3E}">
        <p14:creationId xmlns:p14="http://schemas.microsoft.com/office/powerpoint/2010/main" val="39290421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How virus is transmitted?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Transmissibility period: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Time interval when </a:t>
            </a:r>
            <a:r>
              <a:rPr lang="en-US" dirty="0" smtClean="0"/>
              <a:t>the patient can transmit the virus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During illness with respiratory symptoms</a:t>
            </a:r>
          </a:p>
          <a:p>
            <a:pPr marL="0" indent="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932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en-US" dirty="0" smtClean="0"/>
              <a:t>Who are close contacts?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Close contacts include:</a:t>
            </a:r>
          </a:p>
          <a:p>
            <a:pPr lvl="1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Health care workers giving care to the patients</a:t>
            </a:r>
          </a:p>
          <a:p>
            <a:pPr lvl="1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Co-workers / classmates in same office / room</a:t>
            </a:r>
          </a:p>
          <a:p>
            <a:pPr lvl="1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Travelers with the patient</a:t>
            </a:r>
          </a:p>
          <a:p>
            <a:pPr lvl="1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Household contacts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9549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How contacts are monitored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Quarantine</a:t>
            </a:r>
          </a:p>
          <a:p>
            <a:pPr algn="l"/>
            <a:r>
              <a:rPr lang="en-US" dirty="0" smtClean="0"/>
              <a:t>Monitoring by MOPH searching for any fever and respiratory symptoms</a:t>
            </a:r>
          </a:p>
          <a:p>
            <a:pPr algn="l"/>
            <a:r>
              <a:rPr lang="en-US" dirty="0" smtClean="0"/>
              <a:t>In case of illness</a:t>
            </a:r>
          </a:p>
          <a:p>
            <a:pPr lvl="1" algn="l"/>
            <a:r>
              <a:rPr lang="en-US" dirty="0" smtClean="0"/>
              <a:t>Isolation</a:t>
            </a:r>
          </a:p>
          <a:p>
            <a:pPr lvl="1" algn="l"/>
            <a:r>
              <a:rPr lang="en-US" dirty="0" smtClean="0"/>
              <a:t>Health assessment</a:t>
            </a:r>
          </a:p>
          <a:p>
            <a:pPr lvl="1" algn="l"/>
            <a:r>
              <a:rPr lang="en-US" dirty="0" smtClean="0"/>
              <a:t>Clinical specimen collection to be tested for 209-nCoV</a:t>
            </a:r>
          </a:p>
          <a:p>
            <a:pPr lvl="1" algn="l"/>
            <a:endParaRPr lang="en-US" dirty="0" smtClean="0"/>
          </a:p>
          <a:p>
            <a:pPr lvl="1"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7289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423" y="2025253"/>
            <a:ext cx="3863793" cy="2483867"/>
          </a:xfrm>
        </p:spPr>
      </p:pic>
    </p:spTree>
    <p:extLst>
      <p:ext uri="{BB962C8B-B14F-4D97-AF65-F5344CB8AC3E}">
        <p14:creationId xmlns:p14="http://schemas.microsoft.com/office/powerpoint/2010/main" val="1206914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When suspecting 2019-nCoV </a:t>
            </a:r>
            <a:br>
              <a:rPr lang="en-US" dirty="0"/>
            </a:br>
            <a:r>
              <a:rPr lang="en-US" dirty="0"/>
              <a:t>(COVID-19) infection?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Illness includes: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Fever (38 and above)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Respiratory symptoms: cough, </a:t>
            </a:r>
            <a:r>
              <a:rPr lang="en-US" dirty="0" err="1" smtClean="0"/>
              <a:t>coryza</a:t>
            </a:r>
            <a:r>
              <a:rPr lang="en-US" dirty="0" smtClean="0"/>
              <a:t>, sneezing, dyspnea…</a:t>
            </a:r>
          </a:p>
        </p:txBody>
      </p:sp>
    </p:spTree>
    <p:extLst>
      <p:ext uri="{BB962C8B-B14F-4D97-AF65-F5344CB8AC3E}">
        <p14:creationId xmlns:p14="http://schemas.microsoft.com/office/powerpoint/2010/main" val="1975080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When suspecting 2019-nCoV </a:t>
            </a:r>
            <a:br>
              <a:rPr lang="en-US" dirty="0"/>
            </a:br>
            <a:r>
              <a:rPr lang="en-US" dirty="0"/>
              <a:t>(COVID-19) infection?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Exposure includes in the 14 days prior to illness onset: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Travel to China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Contact with confirmed case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Working in healthcare facility who had severe acute respiratory infection with unknown etiology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660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What to do in case of suspicion?</a:t>
            </a:r>
            <a:r>
              <a:rPr lang="ar-LB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If infection is suspected, there is need to: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Implement infection control measures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Call and consult Hospital ER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906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What are the infection control measures?</a:t>
            </a:r>
            <a:r>
              <a:rPr lang="ar-LB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Why? Measures to protect the contacts</a:t>
            </a:r>
          </a:p>
          <a:p>
            <a:pPr algn="l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They include: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Using medical mask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Repetitive hand washing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Avoid hand contact with eye, nose and mouth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Avoid touching others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Keep a distance of 2 meters with others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Respec</a:t>
            </a:r>
            <a:r>
              <a:rPr lang="en-US" dirty="0" smtClean="0"/>
              <a:t>t cough etiquette</a:t>
            </a:r>
            <a:endParaRPr lang="en-US" dirty="0"/>
          </a:p>
          <a:p>
            <a:pPr algn="l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5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en-US" dirty="0" smtClean="0"/>
              <a:t>Best way to </a:t>
            </a:r>
            <a:r>
              <a:rPr lang="en-US" dirty="0" smtClean="0"/>
              <a:t>consult Hospital 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Before consulting hospital ER, there is need to call them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WHY?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To conduct preliminary assessment of the exposure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Prepare the reception of the patient with high enhanced infection control measures</a:t>
            </a:r>
          </a:p>
        </p:txBody>
      </p:sp>
    </p:spTree>
    <p:extLst>
      <p:ext uri="{BB962C8B-B14F-4D97-AF65-F5344CB8AC3E}">
        <p14:creationId xmlns:p14="http://schemas.microsoft.com/office/powerpoint/2010/main" val="241395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Why consulting hospital 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The aims to </a:t>
            </a:r>
            <a:r>
              <a:rPr lang="en-US" dirty="0" smtClean="0"/>
              <a:t>consult </a:t>
            </a:r>
            <a:r>
              <a:rPr lang="en-US" dirty="0" smtClean="0"/>
              <a:t>Hospital ER, are the following: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To assess the health condition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To assess the exposure to 2019-nCoV </a:t>
            </a:r>
          </a:p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5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Why consulting hospital ER</a:t>
            </a:r>
            <a:r>
              <a:rPr lang="en-US" dirty="0" smtClean="0"/>
              <a:t>?</a:t>
            </a:r>
            <a:r>
              <a:rPr lang="ar-LB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Assessment of health status:</a:t>
            </a:r>
          </a:p>
          <a:p>
            <a:pPr lvl="1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Severity and needs for hospital admission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Assessment of exposure: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Search of exposure conditions as mentioned in the case definition</a:t>
            </a:r>
          </a:p>
          <a:p>
            <a:pPr lvl="2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768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748</Words>
  <Application>Microsoft Office PowerPoint</Application>
  <PresentationFormat>On-screen Show (4:3)</PresentationFormat>
  <Paragraphs>112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Bitmap Image</vt:lpstr>
      <vt:lpstr>2019-nCoV: Questions &amp; Answers</vt:lpstr>
      <vt:lpstr>When suspecting 2019-nCoV  (COVID-19) infection?</vt:lpstr>
      <vt:lpstr>When suspecting 2019-nCoV  (COVID-19) infection?</vt:lpstr>
      <vt:lpstr>When suspecting 2019-nCoV  (COVID-19) infection?</vt:lpstr>
      <vt:lpstr>What to do in case of suspicion? </vt:lpstr>
      <vt:lpstr>What are the infection control measures? </vt:lpstr>
      <vt:lpstr>Best way to consult Hospital ER</vt:lpstr>
      <vt:lpstr>Why consulting hospital ER?</vt:lpstr>
      <vt:lpstr>Why consulting hospital ER? </vt:lpstr>
      <vt:lpstr>What to do if matching the case definition?</vt:lpstr>
      <vt:lpstr>What to do if confirmed case?</vt:lpstr>
      <vt:lpstr>Where confirmed cases are managed?</vt:lpstr>
      <vt:lpstr>What are needed infection control practices?</vt:lpstr>
      <vt:lpstr>What are needed infection control practices?</vt:lpstr>
      <vt:lpstr>How to use medical mask?</vt:lpstr>
      <vt:lpstr>How to use medical mask?</vt:lpstr>
      <vt:lpstr>How to use medical mask?</vt:lpstr>
      <vt:lpstr>How virus is transmitted?</vt:lpstr>
      <vt:lpstr>How virus is transmitted?</vt:lpstr>
      <vt:lpstr>How virus is transmitted?</vt:lpstr>
      <vt:lpstr>Who are close contacts?</vt:lpstr>
      <vt:lpstr>How contacts are monitored?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NOG</dc:creator>
  <cp:lastModifiedBy>NOG</cp:lastModifiedBy>
  <cp:revision>12</cp:revision>
  <dcterms:created xsi:type="dcterms:W3CDTF">2020-02-03T20:19:05Z</dcterms:created>
  <dcterms:modified xsi:type="dcterms:W3CDTF">2020-02-17T23:01:51Z</dcterms:modified>
</cp:coreProperties>
</file>