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8" r:id="rId5"/>
    <p:sldId id="259" r:id="rId6"/>
    <p:sldId id="260" r:id="rId7"/>
    <p:sldId id="261" r:id="rId8"/>
    <p:sldId id="272" r:id="rId9"/>
    <p:sldId id="273" r:id="rId10"/>
    <p:sldId id="269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19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7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6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1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1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4441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2019-nCoV (COVID-19): </a:t>
            </a:r>
            <a:br>
              <a:rPr lang="en-GB" dirty="0" smtClean="0"/>
            </a:br>
            <a:r>
              <a:rPr lang="en-GB" dirty="0" smtClean="0"/>
              <a:t>Case Definitions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Feb 2020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516"/>
              </p:ext>
            </p:extLst>
          </p:nvPr>
        </p:nvGraphicFramePr>
        <p:xfrm>
          <a:off x="9195" y="9629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5" y="9629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619672" y="0"/>
            <a:ext cx="57606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Republic of Lebanon</a:t>
            </a:r>
          </a:p>
          <a:p>
            <a:pPr algn="ctr"/>
            <a:r>
              <a:rPr lang="en-US" sz="2800" dirty="0" smtClean="0"/>
              <a:t>Ministry of Public Health</a:t>
            </a:r>
          </a:p>
          <a:p>
            <a:pPr algn="ctr"/>
            <a:r>
              <a:rPr lang="en-US" sz="2200" dirty="0" smtClean="0"/>
              <a:t>Epidemiological Surveillance Program</a:t>
            </a:r>
            <a:endParaRPr lang="ar-LB" sz="2200" dirty="0" smtClean="0"/>
          </a:p>
        </p:txBody>
      </p:sp>
    </p:spTree>
    <p:extLst>
      <p:ext uri="{BB962C8B-B14F-4D97-AF65-F5344CB8AC3E}">
        <p14:creationId xmlns:p14="http://schemas.microsoft.com/office/powerpoint/2010/main" val="1456850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Case</a:t>
            </a:r>
            <a:r>
              <a:rPr lang="ar-LB" dirty="0"/>
              <a:t> </a:t>
            </a:r>
            <a:r>
              <a:rPr lang="en-US" dirty="0"/>
              <a:t>#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Mao, 12 years old child, lives in Lebanon.</a:t>
            </a:r>
          </a:p>
          <a:p>
            <a:pPr algn="l"/>
            <a:r>
              <a:rPr lang="en-US" dirty="0" smtClean="0"/>
              <a:t>He visited his family in Beijing during winter Holidays.</a:t>
            </a:r>
          </a:p>
          <a:p>
            <a:pPr algn="l"/>
            <a:r>
              <a:rPr lang="en-US" dirty="0" smtClean="0"/>
              <a:t>He came back to Lebanon on the 5</a:t>
            </a:r>
            <a:r>
              <a:rPr lang="en-US" baseline="30000" dirty="0" smtClean="0"/>
              <a:t>th</a:t>
            </a:r>
            <a:r>
              <a:rPr lang="en-US" dirty="0" smtClean="0"/>
              <a:t> Jan 2020.</a:t>
            </a:r>
          </a:p>
          <a:p>
            <a:pPr algn="l"/>
            <a:r>
              <a:rPr lang="en-US" dirty="0" smtClean="0"/>
              <a:t>On the 20</a:t>
            </a:r>
            <a:r>
              <a:rPr lang="en-US" baseline="30000" dirty="0" smtClean="0"/>
              <a:t>th</a:t>
            </a:r>
            <a:r>
              <a:rPr lang="en-US" dirty="0" smtClean="0"/>
              <a:t> Jan 2020, he reported fever and cough.</a:t>
            </a:r>
          </a:p>
          <a:p>
            <a:pPr algn="l"/>
            <a:r>
              <a:rPr lang="en-US" dirty="0" smtClean="0"/>
              <a:t>He is treated as outpatient.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1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078" y="2276872"/>
            <a:ext cx="4311843" cy="2771899"/>
          </a:xfrm>
        </p:spPr>
      </p:pic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en-US" dirty="0" smtClean="0"/>
              <a:t>Suspected Case -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07288" cy="49251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A. Patient </a:t>
            </a:r>
            <a:r>
              <a:rPr lang="en-US" dirty="0"/>
              <a:t>with severe acute respiratory infection (fever, cough), </a:t>
            </a:r>
            <a:endParaRPr lang="en-US" dirty="0" smtClean="0"/>
          </a:p>
          <a:p>
            <a:pPr lvl="1"/>
            <a:r>
              <a:rPr lang="en-US" dirty="0" smtClean="0"/>
              <a:t>Requiring </a:t>
            </a:r>
            <a:r>
              <a:rPr lang="en-US" dirty="0"/>
              <a:t>admission to hospital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with no other etiology that fully explains the clinical presentation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at least one of the following exposures in the 14 days prior to symptom onset: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History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of travel to or residence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country with community transmission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Patient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is a health care worker who has been working in an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environment where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severe acute respiratory infections of unknown etiology are being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cared for</a:t>
            </a:r>
            <a:endParaRPr lang="ar-L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4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" y="527696"/>
            <a:ext cx="9144000" cy="5967282"/>
            <a:chOff x="-244701" y="476672"/>
            <a:chExt cx="9636939" cy="6381328"/>
          </a:xfrm>
        </p:grpSpPr>
        <p:grpSp>
          <p:nvGrpSpPr>
            <p:cNvPr id="5" name="Group 4"/>
            <p:cNvGrpSpPr/>
            <p:nvPr/>
          </p:nvGrpSpPr>
          <p:grpSpPr>
            <a:xfrm>
              <a:off x="-244701" y="476672"/>
              <a:ext cx="9636939" cy="6381328"/>
              <a:chOff x="-244701" y="476672"/>
              <a:chExt cx="9636939" cy="638132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996512" y="476672"/>
                <a:ext cx="3154515" cy="82809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r>
                  <a:rPr lang="en-US" sz="2400" dirty="0" smtClean="0">
                    <a:solidFill>
                      <a:srgbClr val="002060"/>
                    </a:solidFill>
                  </a:rPr>
                  <a:t>Acute Respiratory Infection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436677" y="1772816"/>
                <a:ext cx="2274185" cy="82809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r>
                  <a:rPr lang="en-US" sz="2000" dirty="0" smtClean="0">
                    <a:solidFill>
                      <a:srgbClr val="002060"/>
                    </a:solidFill>
                  </a:rPr>
                  <a:t>Requiring Hospital Admission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398254" y="3068960"/>
                <a:ext cx="1993984" cy="194421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900" dirty="0">
                    <a:solidFill>
                      <a:srgbClr val="002060"/>
                    </a:solidFill>
                  </a:rPr>
                  <a:t>Working / attending healthcare facility that reported confirmed </a:t>
                </a:r>
                <a:r>
                  <a:rPr lang="en-US" sz="1900" dirty="0" smtClean="0">
                    <a:solidFill>
                      <a:srgbClr val="002060"/>
                    </a:solidFill>
                  </a:rPr>
                  <a:t>case</a:t>
                </a:r>
                <a:endParaRPr lang="en-US" sz="19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508104" y="3068960"/>
                <a:ext cx="1566234" cy="194421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900" dirty="0">
                    <a:solidFill>
                      <a:srgbClr val="002060"/>
                    </a:solidFill>
                  </a:rPr>
                  <a:t>Travel to China including visit to animal market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660232" y="1916832"/>
                <a:ext cx="1206074" cy="54006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No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14" name="Straight Arrow Connector 13"/>
              <p:cNvCxnSpPr>
                <a:stCxn id="10" idx="3"/>
                <a:endCxn id="13" idx="1"/>
              </p:cNvCxnSpPr>
              <p:nvPr/>
            </p:nvCxnSpPr>
            <p:spPr>
              <a:xfrm>
                <a:off x="5710862" y="2186862"/>
                <a:ext cx="94937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Elbow Connector 14"/>
              <p:cNvCxnSpPr>
                <a:stCxn id="13" idx="2"/>
              </p:cNvCxnSpPr>
              <p:nvPr/>
            </p:nvCxnSpPr>
            <p:spPr>
              <a:xfrm rot="16200000" flipH="1">
                <a:off x="7311204" y="2408957"/>
                <a:ext cx="822233" cy="918102"/>
              </a:xfrm>
              <a:prstGeom prst="bentConnector3">
                <a:avLst/>
              </a:prstGeom>
              <a:ln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Elbow Connector 15"/>
              <p:cNvCxnSpPr>
                <a:stCxn id="13" idx="2"/>
              </p:cNvCxnSpPr>
              <p:nvPr/>
            </p:nvCxnSpPr>
            <p:spPr>
              <a:xfrm rot="5400000">
                <a:off x="6397666" y="2413521"/>
                <a:ext cx="822233" cy="908974"/>
              </a:xfrm>
              <a:prstGeom prst="bentConnector3">
                <a:avLst/>
              </a:prstGeom>
              <a:ln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1620119" y="3068960"/>
                <a:ext cx="2087785" cy="194421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900" dirty="0">
                    <a:solidFill>
                      <a:srgbClr val="002060"/>
                    </a:solidFill>
                  </a:rPr>
                  <a:t>Healthcare worker in institution caring for respiratory infection of unknown etiology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-244700" y="3068960"/>
                <a:ext cx="1576343" cy="194421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900" dirty="0">
                    <a:solidFill>
                      <a:srgbClr val="002060"/>
                    </a:solidFill>
                  </a:rPr>
                  <a:t>Travel to </a:t>
                </a:r>
                <a:r>
                  <a:rPr lang="en-US" sz="1900" dirty="0">
                    <a:solidFill>
                      <a:srgbClr val="002060"/>
                    </a:solidFill>
                  </a:rPr>
                  <a:t>country with community transmission</a:t>
                </a:r>
                <a:endParaRPr lang="en-US" sz="19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790652" y="3068960"/>
                <a:ext cx="1357412" cy="194421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900" dirty="0" smtClean="0">
                    <a:solidFill>
                      <a:srgbClr val="002060"/>
                    </a:solidFill>
                  </a:rPr>
                  <a:t>Close contact with confirmed case</a:t>
                </a:r>
                <a:endParaRPr lang="en-US" sz="190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0" name="Straight Arrow Connector 19"/>
              <p:cNvCxnSpPr>
                <a:stCxn id="9" idx="2"/>
                <a:endCxn id="10" idx="0"/>
              </p:cNvCxnSpPr>
              <p:nvPr/>
            </p:nvCxnSpPr>
            <p:spPr>
              <a:xfrm>
                <a:off x="4573770" y="1304764"/>
                <a:ext cx="0" cy="46805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>
                <a:stCxn id="13" idx="2"/>
                <a:endCxn id="12" idx="0"/>
              </p:cNvCxnSpPr>
              <p:nvPr/>
            </p:nvCxnSpPr>
            <p:spPr>
              <a:xfrm rot="5400000">
                <a:off x="6471211" y="2276902"/>
                <a:ext cx="612068" cy="972048"/>
              </a:xfrm>
              <a:prstGeom prst="bentConnector3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Elbow Connector 21"/>
              <p:cNvCxnSpPr>
                <a:stCxn id="13" idx="2"/>
                <a:endCxn id="11" idx="0"/>
              </p:cNvCxnSpPr>
              <p:nvPr/>
            </p:nvCxnSpPr>
            <p:spPr>
              <a:xfrm rot="16200000" flipH="1">
                <a:off x="7523224" y="2196937"/>
                <a:ext cx="612067" cy="1131978"/>
              </a:xfrm>
              <a:prstGeom prst="bentConnector3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ounded Rectangle 22"/>
              <p:cNvSpPr/>
              <p:nvPr/>
            </p:nvSpPr>
            <p:spPr>
              <a:xfrm>
                <a:off x="873067" y="1916832"/>
                <a:ext cx="1206074" cy="540060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Yes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24" name="Straight Arrow Connector 23"/>
              <p:cNvCxnSpPr>
                <a:stCxn id="10" idx="1"/>
                <a:endCxn id="23" idx="3"/>
              </p:cNvCxnSpPr>
              <p:nvPr/>
            </p:nvCxnSpPr>
            <p:spPr>
              <a:xfrm flipH="1">
                <a:off x="2079141" y="2186862"/>
                <a:ext cx="1357536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-244701" y="6029908"/>
                <a:ext cx="9636938" cy="82809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r>
                  <a:rPr lang="en-US" sz="2400" dirty="0" smtClean="0">
                    <a:solidFill>
                      <a:srgbClr val="002060"/>
                    </a:solidFill>
                  </a:rPr>
                  <a:t>Suspected case of 2019-nCoV (COVID-19)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7997996" y="5301208"/>
                <a:ext cx="825604" cy="39978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Yes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5868144" y="5301208"/>
                <a:ext cx="825604" cy="39978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Yes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4067944" y="5301208"/>
                <a:ext cx="825604" cy="39978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Yes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234228" y="5301208"/>
                <a:ext cx="825604" cy="39978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Yes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172158" y="5301208"/>
                <a:ext cx="825604" cy="399784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002060"/>
                    </a:solidFill>
                  </a:rPr>
                  <a:t>Yes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31" name="Elbow Connector 30"/>
              <p:cNvCxnSpPr>
                <a:stCxn id="23" idx="2"/>
                <a:endCxn id="18" idx="0"/>
              </p:cNvCxnSpPr>
              <p:nvPr/>
            </p:nvCxnSpPr>
            <p:spPr>
              <a:xfrm rot="5400000">
                <a:off x="703755" y="2296611"/>
                <a:ext cx="612067" cy="932632"/>
              </a:xfrm>
              <a:prstGeom prst="bentConnector3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Elbow Connector 31"/>
              <p:cNvCxnSpPr>
                <a:stCxn id="23" idx="2"/>
                <a:endCxn id="17" idx="0"/>
              </p:cNvCxnSpPr>
              <p:nvPr/>
            </p:nvCxnSpPr>
            <p:spPr>
              <a:xfrm rot="16200000" flipH="1">
                <a:off x="1764024" y="2168972"/>
                <a:ext cx="612068" cy="1187908"/>
              </a:xfrm>
              <a:prstGeom prst="bentConnector3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1" idx="2"/>
                <a:endCxn id="26" idx="0"/>
              </p:cNvCxnSpPr>
              <p:nvPr/>
            </p:nvCxnSpPr>
            <p:spPr>
              <a:xfrm>
                <a:off x="8395246" y="5013176"/>
                <a:ext cx="15553" cy="28803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stCxn id="12" idx="2"/>
                <a:endCxn id="27" idx="0"/>
              </p:cNvCxnSpPr>
              <p:nvPr/>
            </p:nvCxnSpPr>
            <p:spPr>
              <a:xfrm flipH="1">
                <a:off x="6280946" y="5013176"/>
                <a:ext cx="10275" cy="28803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19" idx="2"/>
                <a:endCxn id="28" idx="0"/>
              </p:cNvCxnSpPr>
              <p:nvPr/>
            </p:nvCxnSpPr>
            <p:spPr>
              <a:xfrm>
                <a:off x="4469358" y="5013176"/>
                <a:ext cx="11388" cy="28803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17" idx="2"/>
                <a:endCxn id="29" idx="0"/>
              </p:cNvCxnSpPr>
              <p:nvPr/>
            </p:nvCxnSpPr>
            <p:spPr>
              <a:xfrm flipH="1">
                <a:off x="2647030" y="5013176"/>
                <a:ext cx="16982" cy="28803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18" idx="2"/>
                <a:endCxn id="30" idx="0"/>
              </p:cNvCxnSpPr>
              <p:nvPr/>
            </p:nvCxnSpPr>
            <p:spPr>
              <a:xfrm>
                <a:off x="543472" y="5013176"/>
                <a:ext cx="41488" cy="28803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37"/>
              <p:cNvSpPr/>
              <p:nvPr/>
            </p:nvSpPr>
            <p:spPr>
              <a:xfrm>
                <a:off x="1082836" y="3704658"/>
                <a:ext cx="743292" cy="648073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</a:rPr>
                  <a:t>Or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932040" y="3699300"/>
                <a:ext cx="814985" cy="64807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2060"/>
                    </a:solidFill>
                  </a:rPr>
                  <a:t>Or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cxnSp>
            <p:nvCxnSpPr>
              <p:cNvPr id="40" name="Straight Arrow Connector 39"/>
              <p:cNvCxnSpPr>
                <a:stCxn id="30" idx="2"/>
              </p:cNvCxnSpPr>
              <p:nvPr/>
            </p:nvCxnSpPr>
            <p:spPr>
              <a:xfrm>
                <a:off x="584961" y="5700992"/>
                <a:ext cx="0" cy="32891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29" idx="2"/>
              </p:cNvCxnSpPr>
              <p:nvPr/>
            </p:nvCxnSpPr>
            <p:spPr>
              <a:xfrm>
                <a:off x="2647030" y="5700992"/>
                <a:ext cx="0" cy="32891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27" idx="2"/>
              </p:cNvCxnSpPr>
              <p:nvPr/>
            </p:nvCxnSpPr>
            <p:spPr>
              <a:xfrm>
                <a:off x="6280946" y="5700992"/>
                <a:ext cx="0" cy="32891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>
                <a:stCxn id="26" idx="2"/>
              </p:cNvCxnSpPr>
              <p:nvPr/>
            </p:nvCxnSpPr>
            <p:spPr>
              <a:xfrm flipH="1">
                <a:off x="8410797" y="5700992"/>
                <a:ext cx="1" cy="32891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Oval 5"/>
            <p:cNvSpPr/>
            <p:nvPr/>
          </p:nvSpPr>
          <p:spPr>
            <a:xfrm>
              <a:off x="6842442" y="3704658"/>
              <a:ext cx="814985" cy="64807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2060"/>
                  </a:solidFill>
                </a:rPr>
                <a:t>Or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Elbow Connector 6"/>
            <p:cNvCxnSpPr>
              <a:stCxn id="13" idx="2"/>
              <a:endCxn id="19" idx="0"/>
            </p:cNvCxnSpPr>
            <p:nvPr/>
          </p:nvCxnSpPr>
          <p:spPr>
            <a:xfrm rot="5400000">
              <a:off x="5560280" y="1365971"/>
              <a:ext cx="612068" cy="2793911"/>
            </a:xfrm>
            <a:prstGeom prst="bentConnector3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28" idx="2"/>
            </p:cNvCxnSpPr>
            <p:nvPr/>
          </p:nvCxnSpPr>
          <p:spPr>
            <a:xfrm flipH="1">
              <a:off x="4469358" y="5700992"/>
              <a:ext cx="11388" cy="32891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en-US" dirty="0" smtClean="0"/>
              <a:t>Suspected Case -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 Or </a:t>
            </a:r>
            <a:r>
              <a:rPr lang="en-US" dirty="0"/>
              <a:t>patient with any acute respiratory illness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at least one of the following exposure in the 14 days prior to illness onset: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Close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contact with a confirmed or probable case of 2019-nCoV, or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Visiting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 working in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country with community transmission,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Worked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 attended a health care facility where patients with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hospital associated 2019-nCov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infections have been reported</a:t>
            </a:r>
          </a:p>
        </p:txBody>
      </p:sp>
    </p:spTree>
    <p:extLst>
      <p:ext uri="{BB962C8B-B14F-4D97-AF65-F5344CB8AC3E}">
        <p14:creationId xmlns:p14="http://schemas.microsoft.com/office/powerpoint/2010/main" val="283288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Probable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60" y="1628800"/>
            <a:ext cx="8435280" cy="50405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suspect case for whom </a:t>
            </a:r>
            <a:endParaRPr lang="en-US" dirty="0" smtClean="0"/>
          </a:p>
          <a:p>
            <a:pPr lvl="1"/>
            <a:r>
              <a:rPr lang="en-US" dirty="0" smtClean="0"/>
              <a:t>Testing </a:t>
            </a:r>
            <a:r>
              <a:rPr lang="en-US" dirty="0"/>
              <a:t>for 2019- </a:t>
            </a:r>
            <a:r>
              <a:rPr lang="en-US" dirty="0" err="1"/>
              <a:t>nCoV</a:t>
            </a:r>
            <a:r>
              <a:rPr lang="en-US" dirty="0"/>
              <a:t> is inconclusive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for whom testing was </a:t>
            </a:r>
            <a:r>
              <a:rPr lang="en-US" dirty="0" smtClean="0"/>
              <a:t>positive </a:t>
            </a:r>
            <a:r>
              <a:rPr lang="en-US" dirty="0"/>
              <a:t>on pan-coronavirus </a:t>
            </a:r>
            <a:r>
              <a:rPr lang="en-US" dirty="0" smtClean="0"/>
              <a:t>assay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Confirmed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person with laboratory confirmation of 2019-nCoV infection, irrespective of clinical signs </a:t>
            </a:r>
            <a:r>
              <a:rPr lang="en-US" dirty="0" smtClean="0"/>
              <a:t>and </a:t>
            </a:r>
            <a:r>
              <a:rPr lang="en-US" dirty="0"/>
              <a:t>symptoms. </a:t>
            </a:r>
            <a:endParaRPr lang="en-US" dirty="0" smtClean="0"/>
          </a:p>
          <a:p>
            <a:r>
              <a:rPr lang="en-US" dirty="0" smtClean="0"/>
              <a:t>Confirmatory </a:t>
            </a:r>
            <a:r>
              <a:rPr lang="en-US" dirty="0"/>
              <a:t>tests include: </a:t>
            </a:r>
            <a:endParaRPr lang="en-US" dirty="0" smtClean="0"/>
          </a:p>
          <a:p>
            <a:pPr lvl="1"/>
            <a:r>
              <a:rPr lang="en-US" dirty="0" smtClean="0"/>
              <a:t>Positive </a:t>
            </a:r>
            <a:r>
              <a:rPr lang="en-US" dirty="0"/>
              <a:t>serology in paired serum samples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Specific PCR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genome </a:t>
            </a:r>
            <a:r>
              <a:rPr lang="en-US" dirty="0" smtClean="0"/>
              <a:t>sequencing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Case</a:t>
            </a:r>
            <a:r>
              <a:rPr lang="ar-LB" dirty="0" smtClean="0"/>
              <a:t> </a:t>
            </a:r>
            <a:r>
              <a:rPr lang="en-US" dirty="0" smtClean="0"/>
              <a:t># 1</a:t>
            </a:r>
            <a:r>
              <a:rPr lang="ar-L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Maya is an architecture.</a:t>
            </a:r>
          </a:p>
          <a:p>
            <a:pPr algn="l"/>
            <a:r>
              <a:rPr lang="en-US" dirty="0" smtClean="0"/>
              <a:t>She went to Wuhan for 1 month. In Wuhan, she visited a lot of places including animal markets.</a:t>
            </a:r>
          </a:p>
          <a:p>
            <a:pPr algn="l"/>
            <a:r>
              <a:rPr lang="en-US" dirty="0" smtClean="0"/>
              <a:t>She came back to </a:t>
            </a:r>
            <a:r>
              <a:rPr lang="en-US" dirty="0"/>
              <a:t>L</a:t>
            </a:r>
            <a:r>
              <a:rPr lang="en-US" dirty="0" smtClean="0"/>
              <a:t>ebanon on the 20</a:t>
            </a:r>
            <a:r>
              <a:rPr lang="en-US" baseline="30000" dirty="0" smtClean="0"/>
              <a:t>th</a:t>
            </a:r>
            <a:r>
              <a:rPr lang="en-US" dirty="0" smtClean="0"/>
              <a:t> Jan 2020.</a:t>
            </a:r>
          </a:p>
          <a:p>
            <a:pPr algn="l"/>
            <a:r>
              <a:rPr lang="en-US" dirty="0" smtClean="0"/>
              <a:t>ON the 25</a:t>
            </a:r>
            <a:r>
              <a:rPr lang="en-US" baseline="30000" dirty="0" smtClean="0"/>
              <a:t>th</a:t>
            </a:r>
            <a:r>
              <a:rPr lang="en-US" dirty="0" smtClean="0"/>
              <a:t> Jan 2020, she presented with fever and cough. She was treated at home.</a:t>
            </a:r>
            <a:endParaRPr lang="ar-LB" dirty="0" smtClean="0"/>
          </a:p>
        </p:txBody>
      </p:sp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Case</a:t>
            </a:r>
            <a:r>
              <a:rPr lang="ar-LB" dirty="0"/>
              <a:t> </a:t>
            </a:r>
            <a:r>
              <a:rPr lang="en-US" dirty="0"/>
              <a:t># </a:t>
            </a:r>
            <a:r>
              <a:rPr lang="en-US" dirty="0" smtClean="0"/>
              <a:t>2</a:t>
            </a:r>
            <a:r>
              <a:rPr lang="ar-L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Ziad</a:t>
            </a:r>
            <a:r>
              <a:rPr lang="en-US" dirty="0" smtClean="0"/>
              <a:t> works in trade.</a:t>
            </a:r>
          </a:p>
          <a:p>
            <a:pPr algn="l"/>
            <a:r>
              <a:rPr lang="en-US" dirty="0" smtClean="0"/>
              <a:t>He went to Shanghai for 1 month. He visited museums. He did not visit any animal market.</a:t>
            </a:r>
          </a:p>
          <a:p>
            <a:pPr algn="l"/>
            <a:r>
              <a:rPr lang="en-US" dirty="0" smtClean="0"/>
              <a:t>He came back to Lebanon on the 10</a:t>
            </a:r>
            <a:r>
              <a:rPr lang="en-US" baseline="30000" dirty="0" smtClean="0"/>
              <a:t>th</a:t>
            </a:r>
            <a:r>
              <a:rPr lang="en-US" dirty="0" smtClean="0"/>
              <a:t> Jan 2020.</a:t>
            </a:r>
          </a:p>
          <a:p>
            <a:pPr algn="l"/>
            <a:r>
              <a:rPr lang="en-US" dirty="0" smtClean="0"/>
              <a:t>ON the 18</a:t>
            </a:r>
            <a:r>
              <a:rPr lang="en-US" baseline="30000" dirty="0" smtClean="0"/>
              <a:t>th</a:t>
            </a:r>
            <a:r>
              <a:rPr lang="en-US" dirty="0" smtClean="0"/>
              <a:t> Jan 2020, he presented fever and cough. He was admitted to hospital for treatment</a:t>
            </a:r>
          </a:p>
          <a:p>
            <a:pPr algn="l"/>
            <a:endParaRPr lang="ar-LB" dirty="0" smtClean="0"/>
          </a:p>
        </p:txBody>
      </p:sp>
    </p:spTree>
    <p:extLst>
      <p:ext uri="{BB962C8B-B14F-4D97-AF65-F5344CB8AC3E}">
        <p14:creationId xmlns:p14="http://schemas.microsoft.com/office/powerpoint/2010/main" val="38679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Case</a:t>
            </a:r>
            <a:r>
              <a:rPr lang="ar-LB" dirty="0"/>
              <a:t> </a:t>
            </a:r>
            <a:r>
              <a:rPr lang="en-US" dirty="0"/>
              <a:t># </a:t>
            </a:r>
            <a:r>
              <a:rPr lang="en-US" dirty="0" smtClean="0"/>
              <a:t>3</a:t>
            </a:r>
            <a:r>
              <a:rPr lang="ar-L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Zouhair</a:t>
            </a:r>
            <a:r>
              <a:rPr lang="en-US" dirty="0" smtClean="0"/>
              <a:t> works in trade</a:t>
            </a:r>
          </a:p>
          <a:p>
            <a:pPr algn="l"/>
            <a:r>
              <a:rPr lang="en-US" dirty="0" smtClean="0"/>
              <a:t>He went to Guangdong for 2 months. He was admitted to local Chinese hospitals for gastroenteritis.</a:t>
            </a:r>
          </a:p>
          <a:p>
            <a:pPr algn="l"/>
            <a:r>
              <a:rPr lang="en-US" dirty="0" smtClean="0"/>
              <a:t>He came back to Lebanon on the 12</a:t>
            </a:r>
            <a:r>
              <a:rPr lang="en-US" baseline="30000" dirty="0" smtClean="0"/>
              <a:t>th</a:t>
            </a:r>
            <a:r>
              <a:rPr lang="en-US" dirty="0" smtClean="0"/>
              <a:t> Jan 2020.</a:t>
            </a:r>
          </a:p>
          <a:p>
            <a:pPr algn="l"/>
            <a:r>
              <a:rPr lang="en-US" dirty="0" smtClean="0"/>
              <a:t>On the 20</a:t>
            </a:r>
            <a:r>
              <a:rPr lang="en-US" baseline="30000" dirty="0" smtClean="0"/>
              <a:t>th</a:t>
            </a:r>
            <a:r>
              <a:rPr lang="en-US" dirty="0" smtClean="0"/>
              <a:t> Jan 2020, he presented with fever and cough. He was admitted to hospital.</a:t>
            </a:r>
          </a:p>
          <a:p>
            <a:pPr algn="l"/>
            <a:endParaRPr lang="ar-LB" dirty="0" smtClean="0"/>
          </a:p>
        </p:txBody>
      </p:sp>
    </p:spTree>
    <p:extLst>
      <p:ext uri="{BB962C8B-B14F-4D97-AF65-F5344CB8AC3E}">
        <p14:creationId xmlns:p14="http://schemas.microsoft.com/office/powerpoint/2010/main" val="21724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515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Bitmap Image</vt:lpstr>
      <vt:lpstr>2019-nCoV (COVID-19):  Case Definitions</vt:lpstr>
      <vt:lpstr>Suspected Case - A</vt:lpstr>
      <vt:lpstr>PowerPoint Presentation</vt:lpstr>
      <vt:lpstr>Suspected Case - B</vt:lpstr>
      <vt:lpstr>Probable Case</vt:lpstr>
      <vt:lpstr>Confirmed Case</vt:lpstr>
      <vt:lpstr>Case # 1 </vt:lpstr>
      <vt:lpstr>Case # 2 </vt:lpstr>
      <vt:lpstr>Case # 3 </vt:lpstr>
      <vt:lpstr>Case # 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NOG</dc:creator>
  <cp:lastModifiedBy>NOG</cp:lastModifiedBy>
  <cp:revision>12</cp:revision>
  <dcterms:created xsi:type="dcterms:W3CDTF">2020-02-03T20:54:21Z</dcterms:created>
  <dcterms:modified xsi:type="dcterms:W3CDTF">2020-02-27T20:46:01Z</dcterms:modified>
</cp:coreProperties>
</file>